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1" r:id="rId1"/>
  </p:sldMasterIdLst>
  <p:notesMasterIdLst>
    <p:notesMasterId r:id="rId28"/>
  </p:notesMasterIdLst>
  <p:sldIdLst>
    <p:sldId id="256" r:id="rId2"/>
    <p:sldId id="257" r:id="rId3"/>
    <p:sldId id="267" r:id="rId4"/>
    <p:sldId id="281" r:id="rId5"/>
    <p:sldId id="258" r:id="rId6"/>
    <p:sldId id="259" r:id="rId7"/>
    <p:sldId id="266" r:id="rId8"/>
    <p:sldId id="283" r:id="rId9"/>
    <p:sldId id="282" r:id="rId10"/>
    <p:sldId id="260" r:id="rId11"/>
    <p:sldId id="261" r:id="rId12"/>
    <p:sldId id="268" r:id="rId13"/>
    <p:sldId id="269" r:id="rId14"/>
    <p:sldId id="270" r:id="rId15"/>
    <p:sldId id="271" r:id="rId16"/>
    <p:sldId id="262" r:id="rId17"/>
    <p:sldId id="278" r:id="rId18"/>
    <p:sldId id="279" r:id="rId19"/>
    <p:sldId id="263" r:id="rId20"/>
    <p:sldId id="272" r:id="rId21"/>
    <p:sldId id="273" r:id="rId22"/>
    <p:sldId id="264" r:id="rId23"/>
    <p:sldId id="274" r:id="rId24"/>
    <p:sldId id="275" r:id="rId25"/>
    <p:sldId id="277" r:id="rId26"/>
    <p:sldId id="26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00"/>
    <a:srgbClr val="66CCFF"/>
    <a:srgbClr val="FFFF99"/>
    <a:srgbClr val="4A452A"/>
    <a:srgbClr val="33CC33"/>
    <a:srgbClr val="DDDDDD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54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95350C8-7CDC-4F5E-A46C-9C0C6D586A06}" type="datetimeFigureOut">
              <a:rPr lang="ja-JP" altLang="en-US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E2FEF23-2209-4F20-AE97-FC3513652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92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ED3AFB2-90D3-425F-A05C-2963BFBECCF0}" type="slidenum">
              <a:rPr lang="ru-RU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7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39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0055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21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1881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488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980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3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7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7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5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62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57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63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63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C56CEE-72FB-433D-BEBF-A3C8C30B38AD}" type="datetimeFigureOut">
              <a:rPr lang="ja-JP" altLang="en-US" smtClean="0"/>
              <a:pPr>
                <a:defRPr/>
              </a:pPr>
              <a:t>2024/11/4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B3D776-128D-48A3-BEA2-816CD3B2E9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17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user\Desktop\&#1072;&#1090;&#1090;&#1080;&#1089;&#1090;&#1072;&#1094;&#1080;&#1103;\pril\502Tchaikovsky-Dance_of_the_flutes.wma" TargetMode="External"/><Relationship Id="rId1" Type="http://schemas.microsoft.com/office/2007/relationships/media" Target="file:///C:\Users\user\Desktop\&#1072;&#1090;&#1090;&#1080;&#1089;&#1090;&#1072;&#1094;&#1080;&#1103;\pril\502Tchaikovsky-Dance_of_the_flutes.wma" TargetMode="Externa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1.xml"/><Relationship Id="rId4" Type="http://schemas.openxmlformats.org/officeDocument/2006/relationships/slide" Target="slide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slide" Target="slide12.xml"/><Relationship Id="rId4" Type="http://schemas.openxmlformats.org/officeDocument/2006/relationships/slide" Target="slide2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" Target="slide2.xml"/><Relationship Id="rId7" Type="http://schemas.openxmlformats.org/officeDocument/2006/relationships/image" Target="../media/image18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slide" Target="slide13.xml"/><Relationship Id="rId4" Type="http://schemas.openxmlformats.org/officeDocument/2006/relationships/slide" Target="slide26.xml"/><Relationship Id="rId9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slide" Target="slide2.xml"/><Relationship Id="rId7" Type="http://schemas.openxmlformats.org/officeDocument/2006/relationships/image" Target="../media/image8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slide" Target="slide14.xml"/><Relationship Id="rId4" Type="http://schemas.openxmlformats.org/officeDocument/2006/relationships/slide" Target="slide2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slide" Target="slide2.xml"/><Relationship Id="rId7" Type="http://schemas.openxmlformats.org/officeDocument/2006/relationships/image" Target="../media/image4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slide" Target="slide15.xml"/><Relationship Id="rId4" Type="http://schemas.openxmlformats.org/officeDocument/2006/relationships/slide" Target="slide26.xml"/><Relationship Id="rId9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slide" Target="slide2.xml"/><Relationship Id="rId7" Type="http://schemas.openxmlformats.org/officeDocument/2006/relationships/image" Target="../media/image8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slide" Target="slide16.xml"/><Relationship Id="rId4" Type="http://schemas.openxmlformats.org/officeDocument/2006/relationships/slide" Target="slide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slide" Target="slide17.xml"/><Relationship Id="rId4" Type="http://schemas.openxmlformats.org/officeDocument/2006/relationships/slide" Target="slide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slide" Target="slide18.xml"/><Relationship Id="rId4" Type="http://schemas.openxmlformats.org/officeDocument/2006/relationships/slide" Target="slide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slide" Target="slide19.xml"/><Relationship Id="rId4" Type="http://schemas.openxmlformats.org/officeDocument/2006/relationships/slide" Target="slide2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slide" Target="slide2.xml"/><Relationship Id="rId7" Type="http://schemas.openxmlformats.org/officeDocument/2006/relationships/image" Target="../media/image24.jpeg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slide" Target="slide20.xml"/><Relationship Id="rId4" Type="http://schemas.openxmlformats.org/officeDocument/2006/relationships/slide" Target="slide26.xml"/><Relationship Id="rId9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5.xml"/><Relationship Id="rId7" Type="http://schemas.openxmlformats.org/officeDocument/2006/relationships/slide" Target="slide16.xml"/><Relationship Id="rId12" Type="http://schemas.openxmlformats.org/officeDocument/2006/relationships/slide" Target="slide2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22.xml"/><Relationship Id="rId5" Type="http://schemas.openxmlformats.org/officeDocument/2006/relationships/slide" Target="slide7.xml"/><Relationship Id="rId10" Type="http://schemas.openxmlformats.org/officeDocument/2006/relationships/slide" Target="slide19.xml"/><Relationship Id="rId4" Type="http://schemas.openxmlformats.org/officeDocument/2006/relationships/slide" Target="slide6.xml"/><Relationship Id="rId9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slide" Target="slide2.xml"/><Relationship Id="rId7" Type="http://schemas.openxmlformats.org/officeDocument/2006/relationships/image" Target="../media/image29.jpeg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slide" Target="slide2.xml"/><Relationship Id="rId7" Type="http://schemas.openxmlformats.org/officeDocument/2006/relationships/image" Target="../media/image12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4.jpeg"/><Relationship Id="rId4" Type="http://schemas.openxmlformats.org/officeDocument/2006/relationships/slide" Target="slide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3.xml"/><Relationship Id="rId4" Type="http://schemas.openxmlformats.org/officeDocument/2006/relationships/slide" Target="slide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slide" Target="slide24.xml"/><Relationship Id="rId4" Type="http://schemas.openxmlformats.org/officeDocument/2006/relationships/slide" Target="slide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25.xml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2.xml"/><Relationship Id="rId7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slide" Target="slide5.xml"/><Relationship Id="rId4" Type="http://schemas.openxmlformats.org/officeDocument/2006/relationships/slide" Target="slide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2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" Target="slide2.xml"/><Relationship Id="rId7" Type="http://schemas.openxmlformats.org/officeDocument/2006/relationships/image" Target="../media/image6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slide" Target="slide7.xml"/><Relationship Id="rId4" Type="http://schemas.openxmlformats.org/officeDocument/2006/relationships/slide" Target="slide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2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slide" Target="slide2.xml"/><Relationship Id="rId7" Type="http://schemas.openxmlformats.org/officeDocument/2006/relationships/image" Target="../media/image9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slide" Target="slide9.xml"/><Relationship Id="rId4" Type="http://schemas.openxmlformats.org/officeDocument/2006/relationships/slide" Target="slide26.xml"/><Relationship Id="rId9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slide" Target="slide2.xml"/><Relationship Id="rId7" Type="http://schemas.openxmlformats.org/officeDocument/2006/relationships/image" Target="../media/image13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slide" Target="slide10.xml"/><Relationship Id="rId4" Type="http://schemas.openxmlformats.org/officeDocument/2006/relationships/slide" Target="slide26.xml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493715" y="1788053"/>
            <a:ext cx="7283235" cy="226278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72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ea typeface="HGｺﾞｼｯｸE"/>
              </a:rPr>
              <a:t>Моделирование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  <a:ea typeface="HGｺﾞｼｯｸE"/>
              </a:rPr>
              <a:t>Информационный процесс</a:t>
            </a:r>
          </a:p>
        </p:txBody>
      </p:sp>
      <p:pic>
        <p:nvPicPr>
          <p:cNvPr id="4" name="502Tchaikovsky-Dance_of_the_flutes.wm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5951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numSld="26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 dirty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Цели моделирования</a:t>
            </a:r>
          </a:p>
        </p:txBody>
      </p:sp>
      <p:sp>
        <p:nvSpPr>
          <p:cNvPr id="9220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9221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9222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9223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1825" y="1484784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"/>
            </a:pP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Сохранить информацию об исследуемом объекте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"/>
            </a:pP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Передать информацию об исследуемом объекте другим людям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"/>
            </a:pP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Показать, как будет выглядеть объект, которого нет, но он существует в виде образа в мыслях автора и должен быть сделан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"/>
            </a:pP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Изучить или испытать на модели работу объекта-оригинала, если его испытания опасны или невозможны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"/>
            </a:pPr>
            <a:r>
              <a:rPr lang="ru-RU" dirty="0" smtClean="0">
                <a:solidFill>
                  <a:schemeClr val="accent6">
                    <a:lumMod val="25000"/>
                  </a:schemeClr>
                </a:solidFill>
              </a:rPr>
              <a:t>Изучение на модели существенных свойств объекта, который недоступен для непосредственного наблюдения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Угадайка</a:t>
            </a:r>
          </a:p>
        </p:txBody>
      </p:sp>
      <p:sp>
        <p:nvSpPr>
          <p:cNvPr id="1024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024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024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0247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95288" y="1374775"/>
            <a:ext cx="83531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/>
              <a:t>Является ли </a:t>
            </a:r>
            <a:r>
              <a:rPr lang="ru-RU" dirty="0" smtClean="0"/>
              <a:t>объект, изображенный на рисунке моделью</a:t>
            </a:r>
            <a:r>
              <a:rPr lang="ru-RU" dirty="0"/>
              <a:t>?</a:t>
            </a:r>
          </a:p>
        </p:txBody>
      </p:sp>
      <p:pic>
        <p:nvPicPr>
          <p:cNvPr id="13324" name="Picture 12" descr="D:\Мои документы\1 Сентября\Фестиваль ОТКРЫТЫЙ УРОК _ 2012\картинки\машинк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087517"/>
            <a:ext cx="2592288" cy="25922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2" name="Овал 1"/>
          <p:cNvSpPr/>
          <p:nvPr/>
        </p:nvSpPr>
        <p:spPr>
          <a:xfrm>
            <a:off x="543135" y="2420888"/>
            <a:ext cx="504056" cy="504056"/>
          </a:xfrm>
          <a:prstGeom prst="ellipse">
            <a:avLst/>
          </a:prstGeom>
          <a:solidFill>
            <a:srgbClr val="FF7C8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43135" y="3284984"/>
            <a:ext cx="504056" cy="504056"/>
          </a:xfrm>
          <a:prstGeom prst="ellipse">
            <a:avLst/>
          </a:prstGeom>
          <a:solidFill>
            <a:srgbClr val="FF7C8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15616" y="2401724"/>
            <a:ext cx="1380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3759" y="3284984"/>
            <a:ext cx="1380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Угадайка</a:t>
            </a:r>
          </a:p>
        </p:txBody>
      </p:sp>
      <p:sp>
        <p:nvSpPr>
          <p:cNvPr id="1024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024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024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0247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65125" y="1385888"/>
            <a:ext cx="4319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/>
              <a:t>Выберите материальные </a:t>
            </a:r>
            <a:r>
              <a:rPr lang="ru-RU" dirty="0" smtClean="0"/>
              <a:t>модели:</a:t>
            </a:r>
            <a:endParaRPr lang="ru-RU" dirty="0"/>
          </a:p>
        </p:txBody>
      </p:sp>
      <p:pic>
        <p:nvPicPr>
          <p:cNvPr id="14349" name="Picture 13" descr="D:\Мои документы\1 Сентября\Фестиваль ОТКРЫТЫЙ УРОК _ 2012\картинки\макет здания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04617"/>
            <a:ext cx="2952750" cy="15525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4350" name="Picture 14" descr="D:\Мои документы\1 Сентября\Фестиваль ОТКРЫТЫЙ УРОК _ 2012\картинки\цветок из бисер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77072"/>
            <a:ext cx="1387674" cy="13876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4351" name="Picture 15" descr="D:\Мои документы\1 Сентября\Фестиваль ОТКРЫТЫЙ УРОК _ 2012\картинки\фото_портрет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056040"/>
            <a:ext cx="1296987" cy="1949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4352" name="Picture 16" descr="D:\Мои документы\1 Сентября\Фестиваль ОТКРЫТЫЙ УРОК _ 2012\картинки\кукла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01" y="2207823"/>
            <a:ext cx="1667594" cy="16454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35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435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5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434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Угадайка</a:t>
            </a:r>
          </a:p>
        </p:txBody>
      </p:sp>
      <p:sp>
        <p:nvSpPr>
          <p:cNvPr id="1024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024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024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0247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95288" y="1374775"/>
            <a:ext cx="4319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Выберите информационные модели</a:t>
            </a:r>
          </a:p>
        </p:txBody>
      </p:sp>
      <p:pic>
        <p:nvPicPr>
          <p:cNvPr id="15372" name="Picture 12" descr="D:\Мои документы\1 Сентября\Фестиваль ОТКРЫТЫЙ УРОК _ 2012\картинки\бумажный самолетик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91" y="2438003"/>
            <a:ext cx="2143125" cy="21431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5373" name="Picture 13" descr="D:\Мои документы\1 Сентября\Фестиваль ОТКРЫТЫЙ УРОК _ 2012\картинки\чертеж самолет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295" y="2438003"/>
            <a:ext cx="2409825" cy="18954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5374" name="Picture 14" descr="D:\Мои документы\1 Сентября\Фестиваль ОТКРЫТЫЙ УРОК _ 2012\картинки\здание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849" y="2438003"/>
            <a:ext cx="2314575" cy="1981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53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Угадайка</a:t>
            </a:r>
          </a:p>
        </p:txBody>
      </p:sp>
      <p:sp>
        <p:nvSpPr>
          <p:cNvPr id="1024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024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024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0247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95288" y="1374775"/>
            <a:ext cx="61928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Выберите информационную знаковую  модель</a:t>
            </a:r>
          </a:p>
        </p:txBody>
      </p:sp>
      <p:pic>
        <p:nvPicPr>
          <p:cNvPr id="16396" name="Picture 12" descr="D:\Мои документы\1 Сентября\Фестиваль ОТКРЫТЫЙ УРОК _ 2012\картинки\рисунок_портрет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15" y="2287272"/>
            <a:ext cx="1952625" cy="23336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6397" name="Picture 13" descr="D:\Мои документы\1 Сентября\Фестиваль ОТКРЫТЫЙ УРОК _ 2012\картинки\аватар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2294163"/>
            <a:ext cx="1933575" cy="23717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6398" name="Picture 14" descr="D:\Мои документы\1 Сентября\Фестиваль ОТКРЫТЫЙ УРОК _ 2012\картинки\таблица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62187"/>
            <a:ext cx="1914525" cy="23907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6399" name="Picture 15" descr="D:\Мои документы\1 Сентября\Фестиваль ОТКРЫТЫЙ УРОК _ 2012\картинки\блок-схема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7" y="2294163"/>
            <a:ext cx="1952625" cy="23336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3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63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Угадайка</a:t>
            </a:r>
          </a:p>
        </p:txBody>
      </p:sp>
      <p:sp>
        <p:nvSpPr>
          <p:cNvPr id="1024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024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024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0247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95288" y="1374775"/>
            <a:ext cx="61928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Выберите информационную графическую модель</a:t>
            </a:r>
          </a:p>
        </p:txBody>
      </p:sp>
      <p:pic>
        <p:nvPicPr>
          <p:cNvPr id="17420" name="Picture 12" descr="D:\Мои документы\1 Сентября\Фестиваль ОТКРЫТЫЙ УРОК _ 2012\картинки\таблиц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87" y="2233612"/>
            <a:ext cx="1914525" cy="23907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7421" name="Picture 13" descr="D:\Мои документы\1 Сентября\Фестиваль ОТКРЫТЫЙ УРОК _ 2012\картинки\чертеж самолет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15" y="2481262"/>
            <a:ext cx="2409825" cy="18954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7422" name="Picture 14" descr="D:\Мои документы\1 Сентября\Фестиваль ОТКРЫТЫЙ УРОК _ 2012\картинки\карнадашный рисунок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666" y="2481262"/>
            <a:ext cx="2190750" cy="20859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42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4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4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742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Ребус</a:t>
            </a:r>
          </a:p>
        </p:txBody>
      </p:sp>
      <p:sp>
        <p:nvSpPr>
          <p:cNvPr id="11268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126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1270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1271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pic>
        <p:nvPicPr>
          <p:cNvPr id="1026" name="Picture 2" descr="D:\Мои документы\1 Сентября\Фестиваль ОТКРЫТЫЙ УРОК _ 2012\ребус_модель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772816"/>
            <a:ext cx="4699000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486150" y="5157192"/>
            <a:ext cx="2232025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0904" y="4947939"/>
            <a:ext cx="3312368" cy="923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МОДЕЛЬ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Ребус</a:t>
            </a:r>
          </a:p>
        </p:txBody>
      </p:sp>
      <p:sp>
        <p:nvSpPr>
          <p:cNvPr id="11268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126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1270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1271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86150" y="5157192"/>
            <a:ext cx="2232025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Проверить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31840" y="4771726"/>
            <a:ext cx="3312368" cy="923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МУЛЯЖ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1" name="Picture 3" descr="D:\Мои документы\1 Сентября\Фестиваль ОТКРЫТЫЙ УРОК _ 2012\ребус_муляж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1556792"/>
            <a:ext cx="4699000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Ребус</a:t>
            </a:r>
          </a:p>
        </p:txBody>
      </p:sp>
      <p:sp>
        <p:nvSpPr>
          <p:cNvPr id="11268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1269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1270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1271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pic>
        <p:nvPicPr>
          <p:cNvPr id="3074" name="Picture 2" descr="D:\Мои документы\1 Сентября\Фестиваль ОТКРЫТЫЙ УРОК _ 2012\ребус_карт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628800"/>
            <a:ext cx="4699000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486150" y="5157192"/>
            <a:ext cx="2232025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Проверить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45582" y="4947939"/>
            <a:ext cx="3312368" cy="923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КАРТА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Найди лишнее</a:t>
            </a:r>
          </a:p>
        </p:txBody>
      </p:sp>
      <p:sp>
        <p:nvSpPr>
          <p:cNvPr id="12292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229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2294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2295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pic>
        <p:nvPicPr>
          <p:cNvPr id="21512" name="Picture 8" descr="D:\Мои документы\1 Сентября\Фестиваль ОТКРЫТЫЙ УРОК _ 2012\картинки\глобус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04" y="1828692"/>
            <a:ext cx="2143125" cy="21431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1514" name="Picture 10" descr="D:\Мои документы\1 Сентября\Фестиваль ОТКРЫТЫЙ УРОК _ 2012\картинки\карта мир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805" y="4373562"/>
            <a:ext cx="2905125" cy="15716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1515" name="Picture 11" descr="D:\Мои документы\1 Сентября\Фестиваль ОТКРЫТЫЙ УРОК _ 2012\картинки\фото земли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5444"/>
            <a:ext cx="2390775" cy="19145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1516" name="Picture 12" descr="D:\Мои документы\1 Сентября\Фестиваль ОТКРЫТЫЙ УРОК _ 2012\картинки\рисунок земли детский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2383582"/>
            <a:ext cx="1800225" cy="25336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5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1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1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Содержание</a:t>
            </a:r>
          </a:p>
        </p:txBody>
      </p:sp>
      <p:sp>
        <p:nvSpPr>
          <p:cNvPr id="4100" name="Rectangle 8"/>
          <p:cNvSpPr>
            <a:spLocks noGrp="1"/>
          </p:cNvSpPr>
          <p:nvPr>
            <p:ph type="subTitle" idx="1"/>
          </p:nvPr>
        </p:nvSpPr>
        <p:spPr>
          <a:xfrm>
            <a:off x="401638" y="1381125"/>
            <a:ext cx="4170362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ru-RU" sz="2400" dirty="0" smtClean="0">
                <a:solidFill>
                  <a:schemeClr val="hlink"/>
                </a:solidFill>
                <a:latin typeface="Arial" pitchFamily="34" charset="0"/>
                <a:ea typeface="HGｺﾞｼｯｸE"/>
              </a:rPr>
              <a:t>Учимся!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2" action="ppaction://hlinksldjump"/>
              </a:rPr>
              <a:t>Моделирование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3" action="ppaction://hlinksldjump"/>
              </a:rPr>
              <a:t>Модель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4" action="ppaction://hlinksldjump"/>
              </a:rPr>
              <a:t>Материальные модели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5" action="ppaction://hlinksldjump"/>
              </a:rPr>
              <a:t>Информационные модели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6" action="ppaction://hlinksldjump"/>
              </a:rPr>
              <a:t>Цели моделирования</a:t>
            </a:r>
            <a:endParaRPr lang="ru-RU" sz="2400" dirty="0" smtClean="0">
              <a:latin typeface="Arial" pitchFamily="34" charset="0"/>
              <a:ea typeface="HGｺﾞｼｯｸE"/>
            </a:endParaRPr>
          </a:p>
        </p:txBody>
      </p:sp>
      <p:sp>
        <p:nvSpPr>
          <p:cNvPr id="4101" name="Rectangle 9"/>
          <p:cNvSpPr>
            <a:spLocks noGrp="1"/>
          </p:cNvSpPr>
          <p:nvPr>
            <p:ph type="body" sz="half" idx="4294967295"/>
          </p:nvPr>
        </p:nvSpPr>
        <p:spPr>
          <a:xfrm>
            <a:off x="5429250" y="1398588"/>
            <a:ext cx="371475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ru-RU" sz="2400" dirty="0" smtClean="0">
                <a:solidFill>
                  <a:schemeClr val="hlink"/>
                </a:solidFill>
                <a:latin typeface="Arial" pitchFamily="34" charset="0"/>
                <a:ea typeface="HGｺﾞｼｯｸE"/>
              </a:rPr>
              <a:t>Играем </a:t>
            </a:r>
            <a:r>
              <a:rPr lang="ru-RU" sz="2400" dirty="0" smtClean="0">
                <a:solidFill>
                  <a:schemeClr val="hlink"/>
                </a:solidFill>
                <a:latin typeface="Arial" pitchFamily="34" charset="0"/>
                <a:ea typeface="HGｺﾞｼｯｸE"/>
                <a:sym typeface="Wingdings" pitchFamily="2" charset="2"/>
              </a:rPr>
              <a:t></a:t>
            </a:r>
            <a:endParaRPr lang="ru-RU" sz="2400" dirty="0" smtClean="0">
              <a:solidFill>
                <a:schemeClr val="hlink"/>
              </a:solidFill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7" action="ppaction://hlinksldjump"/>
              </a:rPr>
              <a:t>Ребусы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err="1" smtClean="0">
                <a:latin typeface="Arial" pitchFamily="34" charset="0"/>
                <a:ea typeface="HGｺﾞｼｯｸE"/>
                <a:hlinkClick r:id="rId8" action="ppaction://hlinksldjump"/>
              </a:rPr>
              <a:t>Угадайка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9" action="ppaction://hlinksldjump"/>
              </a:rPr>
              <a:t>Кроссворд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10" action="ppaction://hlinksldjump"/>
              </a:rPr>
              <a:t>Найди лишнее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ea typeface="HGｺﾞｼｯｸE"/>
                <a:hlinkClick r:id="rId11" action="ppaction://hlinksldjump"/>
              </a:rPr>
              <a:t>Найди отличие</a:t>
            </a:r>
            <a:endParaRPr lang="ru-RU" sz="2400" dirty="0" smtClean="0">
              <a:latin typeface="Arial" pitchFamily="34" charset="0"/>
              <a:ea typeface="HGｺﾞｼｯｸE"/>
            </a:endParaRPr>
          </a:p>
          <a:p>
            <a:pPr eaLnBrk="1" hangingPunct="1"/>
            <a:endParaRPr lang="ru-RU" sz="2400" dirty="0" smtClean="0">
              <a:latin typeface="Arial" pitchFamily="34" charset="0"/>
              <a:ea typeface="HGｺﾞｼｯｸE"/>
            </a:endParaRPr>
          </a:p>
        </p:txBody>
      </p:sp>
      <p:sp>
        <p:nvSpPr>
          <p:cNvPr id="4102" name="Rectangle 10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4103" name="Rectangl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Найди лишнее</a:t>
            </a:r>
          </a:p>
        </p:txBody>
      </p:sp>
      <p:sp>
        <p:nvSpPr>
          <p:cNvPr id="12292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229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2294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2295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pic>
        <p:nvPicPr>
          <p:cNvPr id="22536" name="Picture 8" descr="D:\Мои документы\1 Сентября\Фестиваль ОТКРЫТЫЙ УРОК _ 2012\картинки\манекен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94" y="1916832"/>
            <a:ext cx="1352550" cy="33813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2537" name="Picture 9" descr="D:\Мои документы\1 Сентября\Фестиваль ОТКРЫТЫЙ УРОК _ 2012\картинки\папье маше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723" y="1900807"/>
            <a:ext cx="2156505" cy="33973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2538" name="Picture 10" descr="D:\Мои документы\1 Сентября\Фестиваль ОТКРЫТЫЙ УРОК _ 2012\картинки\скульптура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254414" y="1916832"/>
            <a:ext cx="1064678" cy="33973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2539" name="Picture 11" descr="D:\Мои документы\1 Сентября\Фестиваль ОТКРЫТЫЙ УРОК _ 2012\картинки\рисунок карандаш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7" r="10642"/>
          <a:stretch/>
        </p:blipFill>
        <p:spPr bwMode="auto">
          <a:xfrm>
            <a:off x="4941998" y="1935290"/>
            <a:ext cx="1908374" cy="33629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2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2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Найди лишнее</a:t>
            </a:r>
          </a:p>
        </p:txBody>
      </p:sp>
      <p:sp>
        <p:nvSpPr>
          <p:cNvPr id="12292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229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2294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2295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pic>
        <p:nvPicPr>
          <p:cNvPr id="23560" name="Picture 8" descr="D:\Мои документы\1 Сентября\Фестиваль ОТКРЫТЫЙ УРОК _ 2012\картинки\блок-схема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45" y="3710730"/>
            <a:ext cx="1692318" cy="20225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3561" name="Picture 9" descr="D:\Мои документы\1 Сентября\Фестиваль ОТКРЫТЫЙ УРОК _ 2012\картинки\карнадашный рисунок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102" y="1829325"/>
            <a:ext cx="1906898" cy="18156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3562" name="Picture 10" descr="D:\Мои документы\1 Сентября\Фестиваль ОТКРЫТЫЙ УРОК _ 2012\картинки\формул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389" y="1844824"/>
            <a:ext cx="1963598" cy="17647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23563" name="Picture 11" descr="D:\Мои документы\1 Сентября\Фестиваль ОТКРЫТЫЙ УРОК _ 2012\картинки\текст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43223"/>
            <a:ext cx="1740793" cy="19197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35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3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3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79389" y="404813"/>
            <a:ext cx="871378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b="1" dirty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Найди </a:t>
            </a:r>
            <a:r>
              <a:rPr lang="ru-RU" sz="4400" b="1" dirty="0" smtClean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отличия на картинке слева</a:t>
            </a:r>
            <a:endParaRPr lang="ru-RU" sz="4400" b="1" dirty="0">
              <a:solidFill>
                <a:srgbClr val="E3074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1331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331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331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3319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24595" name="Rectangle 11"/>
          <p:cNvSpPr>
            <a:spLocks noChangeArrowheads="1"/>
          </p:cNvSpPr>
          <p:nvPr/>
        </p:nvSpPr>
        <p:spPr bwMode="auto">
          <a:xfrm>
            <a:off x="2700338" y="2332038"/>
            <a:ext cx="288925" cy="7191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6" name="Rectangle 8"/>
          <p:cNvSpPr>
            <a:spLocks noChangeArrowheads="1"/>
          </p:cNvSpPr>
          <p:nvPr/>
        </p:nvSpPr>
        <p:spPr bwMode="auto">
          <a:xfrm>
            <a:off x="1692275" y="3411538"/>
            <a:ext cx="1512888" cy="18002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7" name="AutoShape 9"/>
          <p:cNvSpPr>
            <a:spLocks noChangeArrowheads="1"/>
          </p:cNvSpPr>
          <p:nvPr/>
        </p:nvSpPr>
        <p:spPr bwMode="auto">
          <a:xfrm>
            <a:off x="1692275" y="2116138"/>
            <a:ext cx="1512888" cy="1295400"/>
          </a:xfrm>
          <a:prstGeom prst="triangle">
            <a:avLst>
              <a:gd name="adj" fmla="val 50000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8" name="Rectangle 10"/>
          <p:cNvSpPr>
            <a:spLocks noChangeArrowheads="1"/>
          </p:cNvSpPr>
          <p:nvPr/>
        </p:nvSpPr>
        <p:spPr bwMode="auto">
          <a:xfrm>
            <a:off x="2174875" y="3954463"/>
            <a:ext cx="576263" cy="6477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9" name="AutoShape 12"/>
          <p:cNvSpPr>
            <a:spLocks noChangeArrowheads="1"/>
          </p:cNvSpPr>
          <p:nvPr/>
        </p:nvSpPr>
        <p:spPr bwMode="auto">
          <a:xfrm>
            <a:off x="3060700" y="1539875"/>
            <a:ext cx="720725" cy="503238"/>
          </a:xfrm>
          <a:prstGeom prst="cloudCallout">
            <a:avLst>
              <a:gd name="adj1" fmla="val -79954"/>
              <a:gd name="adj2" fmla="val 101102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24585" name="Rectangle 13"/>
          <p:cNvSpPr>
            <a:spLocks noChangeArrowheads="1"/>
          </p:cNvSpPr>
          <p:nvPr/>
        </p:nvSpPr>
        <p:spPr bwMode="auto">
          <a:xfrm>
            <a:off x="6659563" y="2349500"/>
            <a:ext cx="288925" cy="7191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6" name="Rectangle 14"/>
          <p:cNvSpPr>
            <a:spLocks noChangeArrowheads="1"/>
          </p:cNvSpPr>
          <p:nvPr/>
        </p:nvSpPr>
        <p:spPr bwMode="auto">
          <a:xfrm>
            <a:off x="5651500" y="3429000"/>
            <a:ext cx="1512888" cy="180022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7" name="AutoShape 15"/>
          <p:cNvSpPr>
            <a:spLocks noChangeArrowheads="1"/>
          </p:cNvSpPr>
          <p:nvPr/>
        </p:nvSpPr>
        <p:spPr bwMode="auto">
          <a:xfrm>
            <a:off x="5651500" y="2133600"/>
            <a:ext cx="1512888" cy="1295400"/>
          </a:xfrm>
          <a:prstGeom prst="triangle">
            <a:avLst>
              <a:gd name="adj" fmla="val 50000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8" name="Rectangle 16"/>
          <p:cNvSpPr>
            <a:spLocks noChangeArrowheads="1"/>
          </p:cNvSpPr>
          <p:nvPr/>
        </p:nvSpPr>
        <p:spPr bwMode="auto">
          <a:xfrm>
            <a:off x="6134100" y="3971925"/>
            <a:ext cx="309563" cy="6477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89" name="AutoShape 17"/>
          <p:cNvSpPr>
            <a:spLocks noChangeArrowheads="1"/>
          </p:cNvSpPr>
          <p:nvPr/>
        </p:nvSpPr>
        <p:spPr bwMode="auto">
          <a:xfrm flipH="1">
            <a:off x="6156325" y="1628775"/>
            <a:ext cx="720725" cy="431800"/>
          </a:xfrm>
          <a:prstGeom prst="cloudCallout">
            <a:avLst>
              <a:gd name="adj1" fmla="val -40310"/>
              <a:gd name="adj2" fmla="val 108819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24590" name="Rectangle 19"/>
          <p:cNvSpPr>
            <a:spLocks noChangeArrowheads="1"/>
          </p:cNvSpPr>
          <p:nvPr/>
        </p:nvSpPr>
        <p:spPr bwMode="auto">
          <a:xfrm>
            <a:off x="6516688" y="3972469"/>
            <a:ext cx="309562" cy="6477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1" name="AutoShape 20"/>
          <p:cNvSpPr>
            <a:spLocks noChangeArrowheads="1"/>
          </p:cNvSpPr>
          <p:nvPr/>
        </p:nvSpPr>
        <p:spPr bwMode="auto">
          <a:xfrm>
            <a:off x="755650" y="1628775"/>
            <a:ext cx="863600" cy="792163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2" name="AutoShape 21"/>
          <p:cNvSpPr>
            <a:spLocks noChangeArrowheads="1"/>
          </p:cNvSpPr>
          <p:nvPr/>
        </p:nvSpPr>
        <p:spPr bwMode="auto">
          <a:xfrm>
            <a:off x="7524750" y="1557338"/>
            <a:ext cx="576263" cy="936625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3" name="Rectangle 22"/>
          <p:cNvSpPr>
            <a:spLocks noChangeArrowheads="1"/>
          </p:cNvSpPr>
          <p:nvPr/>
        </p:nvSpPr>
        <p:spPr bwMode="auto">
          <a:xfrm>
            <a:off x="1227138" y="5251450"/>
            <a:ext cx="2447925" cy="14446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94" name="Rectangle 23"/>
          <p:cNvSpPr>
            <a:spLocks noChangeArrowheads="1"/>
          </p:cNvSpPr>
          <p:nvPr/>
        </p:nvSpPr>
        <p:spPr bwMode="auto">
          <a:xfrm>
            <a:off x="5226050" y="5262563"/>
            <a:ext cx="2447925" cy="144462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959643" y="1539875"/>
            <a:ext cx="576263" cy="936625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AutoShape 17"/>
          <p:cNvSpPr>
            <a:spLocks noChangeArrowheads="1"/>
          </p:cNvSpPr>
          <p:nvPr/>
        </p:nvSpPr>
        <p:spPr bwMode="auto">
          <a:xfrm flipH="1">
            <a:off x="2174875" y="1611313"/>
            <a:ext cx="720725" cy="431800"/>
          </a:xfrm>
          <a:prstGeom prst="cloudCallout">
            <a:avLst>
              <a:gd name="adj1" fmla="val -40310"/>
              <a:gd name="adj2" fmla="val 108819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2141537" y="3954463"/>
            <a:ext cx="309563" cy="6477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2524125" y="3955007"/>
            <a:ext cx="309562" cy="6477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5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45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5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8"/>
                  </p:tgtEl>
                </p:cond>
              </p:nextCondLst>
            </p:seq>
          </p:childTnLst>
        </p:cTn>
      </p:par>
    </p:tnLst>
    <p:bldLst>
      <p:bldP spid="24598" grpId="0" animBg="1"/>
      <p:bldP spid="24599" grpId="0" animBg="1"/>
      <p:bldP spid="24591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331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331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3319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79389" y="271463"/>
            <a:ext cx="87137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dirty="0" smtClean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Составь название объекта -  оригинала по которому создана данная модель</a:t>
            </a:r>
            <a:endParaRPr lang="ru-RU" sz="3600" b="1" dirty="0">
              <a:solidFill>
                <a:srgbClr val="E3074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pic>
        <p:nvPicPr>
          <p:cNvPr id="4098" name="Picture 2" descr="D:\Мои документы\1 Сентября\Фестиваль ОТКРЫТЫЙ УРОК _ 2012\картинки\манекен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1352550" cy="33813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2" name="Прямоугольник 1"/>
          <p:cNvSpPr/>
          <p:nvPr/>
        </p:nvSpPr>
        <p:spPr>
          <a:xfrm>
            <a:off x="2100424" y="5324847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85343" y="5299695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95936" y="5445224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39655" y="5324847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69969" y="5429448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38952" y="5292055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86614" y="5400972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28863" y="4471888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4293096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22291" y="4552503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41356" y="4437112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46094" y="4578127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8952" y="4302348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786614" y="4477816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69969" y="5421584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22291" y="4533031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95936" y="5434284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40806" y="4471888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946094" y="4571975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786614" y="4477816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786614" y="5400972"/>
            <a:ext cx="792088" cy="7200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endParaRPr lang="ru-RU" sz="36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-0.40573 -0.427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9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19236 -0.3032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-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28732 -0.2886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-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00399 -0.4289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2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-0.11216 -0.2974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8" y="-1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-0.10347 -0.2893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74" y="-1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-0.20573 -0.4240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95" y="-2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2" grpId="0" animBg="1"/>
      <p:bldP spid="14" grpId="0" animBg="1"/>
      <p:bldP spid="17" grpId="0" animBg="1"/>
      <p:bldP spid="19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30" grpId="0" animBg="1"/>
      <p:bldP spid="31" grpId="0" animBg="1"/>
      <p:bldP spid="3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5852" y="188640"/>
            <a:ext cx="871378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kern="0" dirty="0" smtClean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Построй пирамидку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3200" b="1" kern="0" dirty="0" smtClean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Выбери </a:t>
            </a:r>
            <a:r>
              <a:rPr lang="ru-RU" sz="3200" b="1" dirty="0" smtClean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недостающие фигуры</a:t>
            </a:r>
            <a:endParaRPr lang="ru-RU" sz="3200" b="1" dirty="0">
              <a:solidFill>
                <a:srgbClr val="E3074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1331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331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331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3319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44700" y="4857328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52811" y="4374480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64767" y="3900760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72878" y="3417912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378398" y="4850432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380312" y="1851794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2426941" y="3405212"/>
            <a:ext cx="747464" cy="914896"/>
          </a:xfrm>
          <a:prstGeom prst="rtTriangle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08745" y="4857328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16856" y="4374480"/>
            <a:ext cx="86409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754883" y="2372370"/>
            <a:ext cx="316210" cy="31621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ый треугольник 18"/>
          <p:cNvSpPr/>
          <p:nvPr/>
        </p:nvSpPr>
        <p:spPr>
          <a:xfrm flipH="1">
            <a:off x="7468220" y="4332808"/>
            <a:ext cx="747464" cy="914896"/>
          </a:xfrm>
          <a:prstGeom prst="rtTriangle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418547" y="3311687"/>
            <a:ext cx="576064" cy="576064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468220" y="3108227"/>
            <a:ext cx="747464" cy="69197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300093" y="1873988"/>
            <a:ext cx="864096" cy="81970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/>
          <p:cNvSpPr/>
          <p:nvPr/>
        </p:nvSpPr>
        <p:spPr>
          <a:xfrm>
            <a:off x="6300093" y="4688768"/>
            <a:ext cx="812973" cy="587896"/>
          </a:xfrm>
          <a:prstGeom prst="trapezoid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-0.54861 0.3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1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52465 -0.0773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33" y="-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-0.75105 -0.1351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52" y="-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20" grpId="0" animBg="1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331913" y="116632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 dirty="0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Кроссворд</a:t>
            </a:r>
          </a:p>
        </p:txBody>
      </p:sp>
      <p:sp>
        <p:nvSpPr>
          <p:cNvPr id="1331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331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1331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13319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93725" y="887413"/>
            <a:ext cx="493713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19188" y="1414463"/>
            <a:ext cx="493712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624013" y="1962150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22488" y="2471738"/>
            <a:ext cx="493712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670175" y="3019425"/>
            <a:ext cx="493713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09925" y="3556000"/>
            <a:ext cx="493713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267200" y="4095750"/>
            <a:ext cx="493713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262438" y="4651375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05363" y="5106988"/>
            <a:ext cx="493712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319713" y="5545138"/>
            <a:ext cx="493712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92138" y="1414463"/>
            <a:ext cx="493712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635125" y="1414463"/>
            <a:ext cx="493713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149475" y="1414463"/>
            <a:ext cx="493713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687638" y="1414463"/>
            <a:ext cx="493712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211513" y="1412875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128838" y="2997200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122488" y="3522663"/>
            <a:ext cx="492125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Ъ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122488" y="4065588"/>
            <a:ext cx="493712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122488" y="4603750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192463" y="3019425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717925" y="3011488"/>
            <a:ext cx="493713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260850" y="3030538"/>
            <a:ext cx="493713" cy="503237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074738" y="2476500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609725" y="2481263"/>
            <a:ext cx="493713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660650" y="2476500"/>
            <a:ext cx="493713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192463" y="2476500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724275" y="2481263"/>
            <a:ext cx="492125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736975" y="4087813"/>
            <a:ext cx="493713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4794250" y="4087813"/>
            <a:ext cx="493713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338763" y="4087813"/>
            <a:ext cx="493712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209925" y="4089400"/>
            <a:ext cx="493713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FF7C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480175" y="4127500"/>
            <a:ext cx="2232025" cy="504825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Проверить</a:t>
            </a:r>
          </a:p>
        </p:txBody>
      </p:sp>
      <p:sp>
        <p:nvSpPr>
          <p:cNvPr id="58" name="Овал 57"/>
          <p:cNvSpPr/>
          <p:nvPr/>
        </p:nvSpPr>
        <p:spPr>
          <a:xfrm>
            <a:off x="868363" y="2840038"/>
            <a:ext cx="379412" cy="37941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59" name="Овал 58"/>
          <p:cNvSpPr/>
          <p:nvPr/>
        </p:nvSpPr>
        <p:spPr>
          <a:xfrm>
            <a:off x="2728913" y="3449638"/>
            <a:ext cx="379412" cy="37941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60" name="Овал 59"/>
          <p:cNvSpPr/>
          <p:nvPr/>
        </p:nvSpPr>
        <p:spPr>
          <a:xfrm>
            <a:off x="2206625" y="2159000"/>
            <a:ext cx="379413" cy="37941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61" name="Овал 60"/>
          <p:cNvSpPr/>
          <p:nvPr/>
        </p:nvSpPr>
        <p:spPr>
          <a:xfrm>
            <a:off x="3101975" y="4476750"/>
            <a:ext cx="379413" cy="377825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5" name="Овал 4"/>
          <p:cNvSpPr/>
          <p:nvPr/>
        </p:nvSpPr>
        <p:spPr>
          <a:xfrm>
            <a:off x="354013" y="1771650"/>
            <a:ext cx="379412" cy="37941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7693" name="TextBox 6"/>
          <p:cNvSpPr txBox="1">
            <a:spLocks noChangeArrowheads="1"/>
          </p:cNvSpPr>
          <p:nvPr/>
        </p:nvSpPr>
        <p:spPr bwMode="auto">
          <a:xfrm>
            <a:off x="6480175" y="5151438"/>
            <a:ext cx="22320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hangingPunct="1"/>
            <a:r>
              <a:rPr lang="ru-RU" i="1" dirty="0" smtClean="0">
                <a:solidFill>
                  <a:schemeClr val="accent6">
                    <a:lumMod val="25000"/>
                  </a:schemeClr>
                </a:solidFill>
              </a:rPr>
              <a:t>Чтобы открыть слово, нажми на синий круг</a:t>
            </a:r>
            <a:endParaRPr lang="ru-RU" i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120107" y="5141913"/>
            <a:ext cx="493712" cy="503238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04507" y="1090479"/>
            <a:ext cx="36599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1600" dirty="0" smtClean="0"/>
              <a:t> – упрощенное подобие реального объекта</a:t>
            </a:r>
          </a:p>
          <a:p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1600" dirty="0" smtClean="0"/>
              <a:t> – материальная модель Земного шара</a:t>
            </a:r>
          </a:p>
          <a:p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1600" dirty="0" smtClean="0"/>
              <a:t> – графическая модель в виде совокупности вершин и их связей</a:t>
            </a:r>
          </a:p>
          <a:p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1600" dirty="0" smtClean="0"/>
              <a:t> -  любой предмет, явление или процесс</a:t>
            </a:r>
          </a:p>
          <a:p>
            <a:r>
              <a:rPr lang="ru-RU" sz="1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1600" dirty="0" smtClean="0"/>
              <a:t> – графическая модель Земного шара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5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3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4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5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6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500"/>
                            </p:stCondLst>
                            <p:childTnLst>
                              <p:par>
                                <p:cTn id="1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3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4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000"/>
                            </p:stCondLst>
                            <p:childTnLst>
                              <p:par>
                                <p:cTn id="2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500"/>
                            </p:stCondLst>
                            <p:childTnLst>
                              <p:par>
                                <p:cTn id="2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3000"/>
                            </p:stCondLst>
                            <p:childTnLst>
                              <p:par>
                                <p:cTn id="2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50" grpId="0" animBg="1"/>
      <p:bldP spid="58" grpId="0" animBg="1"/>
      <p:bldP spid="59" grpId="0" animBg="1"/>
      <p:bldP spid="60" grpId="0" animBg="1"/>
      <p:bldP spid="61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476375" y="2276475"/>
            <a:ext cx="62642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Спасибо за внимание!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547813" y="4221163"/>
            <a:ext cx="6264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GｺﾞｼｯｸE"/>
                <a:cs typeface="HGｺﾞｼｯｸE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i="1">
                <a:solidFill>
                  <a:srgbClr val="E30746"/>
                </a:solidFill>
              </a:rPr>
              <a:t>Для выхода из презентации нажмите любую клавишу</a:t>
            </a:r>
          </a:p>
        </p:txBody>
      </p:sp>
      <p:sp>
        <p:nvSpPr>
          <p:cNvPr id="14341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14342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Моделирование</a:t>
            </a:r>
          </a:p>
        </p:txBody>
      </p:sp>
      <p:sp>
        <p:nvSpPr>
          <p:cNvPr id="512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5125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512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5127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250" y="1657350"/>
            <a:ext cx="842645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Моделирование – это один из способов познания мира, заключающийся в создании и изучении моделей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3863" y="2852738"/>
            <a:ext cx="842645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Для различных явлений, процессов и объектов существуют разные способы моделирования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3863" y="4149725"/>
            <a:ext cx="8426450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Моделирование проходит в три этапа: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Создание модели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Изучение модели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Применение результатов исследования на практике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Моделирование</a:t>
            </a:r>
          </a:p>
        </p:txBody>
      </p:sp>
      <p:sp>
        <p:nvSpPr>
          <p:cNvPr id="512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512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512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5127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pic>
        <p:nvPicPr>
          <p:cNvPr id="41986" name="Picture 2" descr="D:\Мои документы\1 Сентября\Фестиваль ОТКРЫТЫЙ УРОК _ 2012\картинки\imag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58" y="1810216"/>
            <a:ext cx="2714825" cy="26314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41989" name="Picture 5" descr="D:\Мои документы\1 Сентября\Фестиваль ОТКРЫТЫЙ УРОК _ 2012\картинки\глобус_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040" y="2623349"/>
            <a:ext cx="2669781" cy="19997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41987" name="Picture 3" descr="D:\Мои документы\1 Сентября\Фестиваль ОТКРЫТЫЙ УРОК _ 2012\картинки\аватар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0070">
            <a:off x="5910885" y="2113814"/>
            <a:ext cx="2288138" cy="28066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331913" y="404813"/>
            <a:ext cx="62642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Модель</a:t>
            </a:r>
          </a:p>
        </p:txBody>
      </p:sp>
      <p:sp>
        <p:nvSpPr>
          <p:cNvPr id="6148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6149" name="Rectangl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6150" name="Rectangle 1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6151" name="Rectangle 1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250" y="1403350"/>
            <a:ext cx="84264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Модель – это упрощенное подобие реального объекта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850" y="1865313"/>
            <a:ext cx="832643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Модель может заменить объект-оригинал при его изучении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9250" y="2703513"/>
            <a:ext cx="832643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Модель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обладает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всеми, а только существенными свойствами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 объекта-оригинала, необходимыми для данного исследования </a:t>
            </a:r>
          </a:p>
        </p:txBody>
      </p:sp>
      <p:grpSp>
        <p:nvGrpSpPr>
          <p:cNvPr id="7179" name="Группа 16"/>
          <p:cNvGrpSpPr>
            <a:grpSpLocks/>
          </p:cNvGrpSpPr>
          <p:nvPr/>
        </p:nvGrpSpPr>
        <p:grpSpPr bwMode="auto">
          <a:xfrm>
            <a:off x="473075" y="4221163"/>
            <a:ext cx="8328025" cy="1331912"/>
            <a:chOff x="473863" y="4005064"/>
            <a:chExt cx="8326449" cy="1331300"/>
          </a:xfrm>
        </p:grpSpPr>
        <p:sp>
          <p:nvSpPr>
            <p:cNvPr id="11" name="TextBox 10"/>
            <p:cNvSpPr txBox="1"/>
            <p:nvPr/>
          </p:nvSpPr>
          <p:spPr>
            <a:xfrm>
              <a:off x="473863" y="4005064"/>
              <a:ext cx="8326449" cy="4617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dirty="0">
                  <a:solidFill>
                    <a:schemeClr val="accent6">
                      <a:lumMod val="25000"/>
                    </a:schemeClr>
                  </a:solidFill>
                </a:rPr>
                <a:t>Все модели можно разбить на два больших класса</a:t>
              </a:r>
            </a:p>
          </p:txBody>
        </p:sp>
        <p:cxnSp>
          <p:nvCxnSpPr>
            <p:cNvPr id="4" name="Прямая со стрелкой 3"/>
            <p:cNvCxnSpPr/>
            <p:nvPr/>
          </p:nvCxnSpPr>
          <p:spPr>
            <a:xfrm flipH="1">
              <a:off x="3491130" y="4466814"/>
              <a:ext cx="1157068" cy="236429"/>
            </a:xfrm>
            <a:prstGeom prst="straightConnector1">
              <a:avLst/>
            </a:prstGeom>
            <a:ln w="19050">
              <a:solidFill>
                <a:schemeClr val="accent6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4643437" y="4466814"/>
              <a:ext cx="1199923" cy="236429"/>
            </a:xfrm>
            <a:prstGeom prst="straightConnector1">
              <a:avLst/>
            </a:prstGeom>
            <a:ln w="19050">
              <a:solidFill>
                <a:schemeClr val="accent6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1150010" y="4831771"/>
              <a:ext cx="2963302" cy="504593"/>
            </a:xfrm>
            <a:prstGeom prst="rect">
              <a:avLst/>
            </a:prstGeom>
            <a:solidFill>
              <a:srgbClr val="FF7C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Материальные модели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265619" y="4831771"/>
              <a:ext cx="3096626" cy="504593"/>
            </a:xfrm>
            <a:prstGeom prst="rect">
              <a:avLst/>
            </a:prstGeom>
            <a:solidFill>
              <a:srgbClr val="FF7C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Информационные модели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871378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Материальные модели</a:t>
            </a:r>
          </a:p>
        </p:txBody>
      </p:sp>
      <p:sp>
        <p:nvSpPr>
          <p:cNvPr id="7172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7173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7174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7175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1663" y="1341438"/>
            <a:ext cx="79216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Материальные модели отражают физические свойства объекта оригинала</a:t>
            </a:r>
          </a:p>
        </p:txBody>
      </p:sp>
      <p:pic>
        <p:nvPicPr>
          <p:cNvPr id="7177" name="Picture 9" descr="D:\Мои документы\1 Сентября\Фестиваль ОТКРЫТЫЙ УРОК _ 2012\картинки\кукл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2780927"/>
            <a:ext cx="2152650" cy="21240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179" name="Picture 11" descr="D:\Мои документы\1 Сентября\Фестиваль ОТКРЫТЫЙ УРОК _ 2012\картинки\глобус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80928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7180" name="Picture 12" descr="D:\Мои документы\1 Сентября\Фестиваль ОТКРЫТЫЙ УРОК _ 2012\картинки\бумажный самолетик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80927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871378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Информационные модели</a:t>
            </a:r>
          </a:p>
        </p:txBody>
      </p:sp>
      <p:sp>
        <p:nvSpPr>
          <p:cNvPr id="819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819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819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8199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3135313" y="1228725"/>
            <a:ext cx="1404937" cy="255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540250" y="1228725"/>
            <a:ext cx="1331913" cy="255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39750" y="1628775"/>
            <a:ext cx="3240088" cy="504825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Знаковые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92725" y="1628775"/>
            <a:ext cx="3240088" cy="504825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Графические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188" y="2492375"/>
            <a:ext cx="2870200" cy="168584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Формулы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Текст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Таблица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92725" y="2471738"/>
            <a:ext cx="2868613" cy="27938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Рисунок 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Фотография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Чертеж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Схема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</a:rPr>
              <a:t>График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871378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Информационные модели</a:t>
            </a:r>
          </a:p>
        </p:txBody>
      </p:sp>
      <p:sp>
        <p:nvSpPr>
          <p:cNvPr id="819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819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819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8199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288" y="1350963"/>
            <a:ext cx="8208962" cy="504825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Графические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3010" name="Picture 2" descr="D:\Мои документы\1 Сентября\Фестиваль ОТКРЫТЫЙ УРОК _ 2012\картинки\чертеж самолет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93" y="2157126"/>
            <a:ext cx="2222496" cy="17481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43011" name="Picture 3" descr="D:\Мои документы\1 Сентября\Фестиваль ОТКРЫТЫЙ УРОК _ 2012\картинки\фото_портрет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820" y="2204864"/>
            <a:ext cx="1647239" cy="24753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43012" name="Picture 4" descr="D:\Мои документы\1 Сентября\Фестиваль ОТКРЫТЫЙ УРОК _ 2012\картинки\карта сокровищ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271" y="4252748"/>
            <a:ext cx="2793673" cy="17411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43013" name="Picture 5" descr="D:\Мои документы\1 Сентября\Фестиваль ОТКРЫТЫЙ УРОК _ 2012\картинки\рисунок_портрет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878" y="3549645"/>
            <a:ext cx="2045172" cy="24442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9388" y="260350"/>
            <a:ext cx="8713787" cy="6337300"/>
          </a:xfrm>
          <a:prstGeom prst="rect">
            <a:avLst/>
          </a:prstGeom>
          <a:solidFill>
            <a:srgbClr val="FFFFFF">
              <a:alpha val="3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871378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>
                <a:solidFill>
                  <a:srgbClr val="E307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Информационные модели</a:t>
            </a:r>
          </a:p>
        </p:txBody>
      </p:sp>
      <p:sp>
        <p:nvSpPr>
          <p:cNvPr id="819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66688" y="6353175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Назад</a:t>
            </a:r>
          </a:p>
        </p:txBody>
      </p:sp>
      <p:sp>
        <p:nvSpPr>
          <p:cNvPr id="8197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00300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Содержание</a:t>
            </a:r>
          </a:p>
        </p:txBody>
      </p:sp>
      <p:sp>
        <p:nvSpPr>
          <p:cNvPr id="8198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37088" y="6364288"/>
            <a:ext cx="2162175" cy="404812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Выход</a:t>
            </a:r>
          </a:p>
        </p:txBody>
      </p:sp>
      <p:sp>
        <p:nvSpPr>
          <p:cNvPr id="8199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870700" y="6375400"/>
            <a:ext cx="2162175" cy="404813"/>
          </a:xfrm>
          <a:prstGeom prst="rect">
            <a:avLst/>
          </a:prstGeom>
          <a:solidFill>
            <a:srgbClr val="F94578"/>
          </a:solidFill>
          <a:ln>
            <a:noFill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icRus" pitchFamily="18" charset="0"/>
              </a:rPr>
              <a:t>Вперёд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288" y="1341438"/>
            <a:ext cx="8208962" cy="504825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Знаковые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4034" name="Picture 2" descr="D:\Мои документы\1 Сентября\Фестиваль ОТКРЫТЫЙ УРОК _ 2012\картинки\формул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76872"/>
            <a:ext cx="1795215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44035" name="Picture 3" descr="D:\Мои документы\1 Сентября\Фестиваль ОТКРЫТЫЙ УРОК _ 2012\картинки\таблица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3429000"/>
            <a:ext cx="1914525" cy="23907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44036" name="Picture 4" descr="D:\Мои документы\1 Сентября\Фестиваль ОТКРЫТЫЙ УРОК _ 2012\картинки\блок-схема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44" y="2348879"/>
            <a:ext cx="1534138" cy="22755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44037" name="Picture 5" descr="D:\Мои документы\1 Сентября\Фестиваль ОТКРЫТЫЙ УРОК _ 2012\картинки\текст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667508"/>
            <a:ext cx="2038350" cy="2247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477</Words>
  <Application>Microsoft Office PowerPoint</Application>
  <PresentationFormat>Экран (4:3)</PresentationFormat>
  <Paragraphs>246</Paragraphs>
  <Slides>26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8" baseType="lpstr">
      <vt:lpstr>メイリオ</vt:lpstr>
      <vt:lpstr>ＭＳ Ｐゴシック</vt:lpstr>
      <vt:lpstr>ＭＳ Ｐゴシック</vt:lpstr>
      <vt:lpstr>Arial</vt:lpstr>
      <vt:lpstr>Calibri</vt:lpstr>
      <vt:lpstr>Corbel</vt:lpstr>
      <vt:lpstr>GothicRus</vt:lpstr>
      <vt:lpstr>HGｺﾞｼｯｸE</vt:lpstr>
      <vt:lpstr>Trebuchet MS</vt:lpstr>
      <vt:lpstr>Wingdings</vt:lpstr>
      <vt:lpstr>Wingdings 3</vt:lpstr>
      <vt:lpstr>Аспект</vt:lpstr>
      <vt:lpstr>Моделирование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2024-11-03T18:24:34Z</dcterms:modified>
</cp:coreProperties>
</file>